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1" r:id="rId4"/>
    <p:sldId id="270" r:id="rId5"/>
    <p:sldId id="265" r:id="rId6"/>
    <p:sldId id="263" r:id="rId7"/>
    <p:sldId id="264" r:id="rId8"/>
    <p:sldId id="266" r:id="rId9"/>
    <p:sldId id="261" r:id="rId10"/>
    <p:sldId id="267" r:id="rId11"/>
    <p:sldId id="273" r:id="rId12"/>
    <p:sldId id="260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70" d="100"/>
          <a:sy n="70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B734A-70DE-4777-8B43-962A0CE36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41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22397-A51D-4301-8AF7-163945CFE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01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7A0B-56CE-4127-BD4F-968A76FE1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00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FCFF-2CBB-4D0A-AF48-6E4926245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1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1A61-2106-4D3A-824B-4F4A666A3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12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95CC-7042-4751-84DF-B7244C8D0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73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7DE5-45B3-4FFB-95F6-1D14A1BA9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7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6967E-B210-4D4D-A901-2541E3737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9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61989-39C2-4C92-B200-B6DA18B69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5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45CA-F940-47E7-87F3-74EE5B384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7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02F8-4E17-493C-B489-45DBAF73C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18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E66EF8E-B36B-4B4F-AC0A-2095460E2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</a:t>
            </a:r>
            <a:r>
              <a:rPr lang="en-US" dirty="0" err="1" smtClean="0"/>
              <a:t>DaVinci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1452-1519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524000"/>
            <a:ext cx="3505200" cy="4507362"/>
          </a:xfrm>
        </p:spPr>
        <p:txBody>
          <a:bodyPr/>
          <a:lstStyle/>
          <a:p>
            <a:pPr lvl="0"/>
            <a:r>
              <a:rPr lang="en-US" sz="2000" dirty="0" smtClean="0"/>
              <a:t>Original renaissance man: Artist, architect, inventor and scientist.</a:t>
            </a:r>
          </a:p>
          <a:p>
            <a:pPr lvl="0"/>
            <a:r>
              <a:rPr lang="en-US" sz="2000" dirty="0" smtClean="0"/>
              <a:t>First to systematically record visual images of anatomy</a:t>
            </a:r>
            <a:endParaRPr lang="en-US" sz="2000" dirty="0"/>
          </a:p>
          <a:p>
            <a:r>
              <a:rPr lang="en-US" sz="2000" dirty="0" smtClean="0"/>
              <a:t>Previous anatomists relied on written descriptions </a:t>
            </a:r>
          </a:p>
          <a:p>
            <a:pPr lvl="0"/>
            <a:r>
              <a:rPr lang="en-US" sz="2000" dirty="0" smtClean="0"/>
              <a:t>He systematically dissected </a:t>
            </a:r>
            <a:r>
              <a:rPr lang="en-US" sz="2000" dirty="0"/>
              <a:t>more than 20 human cadavers </a:t>
            </a:r>
            <a:endParaRPr lang="en-US" sz="2000" dirty="0" smtClean="0"/>
          </a:p>
          <a:p>
            <a:pPr lvl="0"/>
            <a:r>
              <a:rPr lang="en-US" sz="2000" dirty="0" smtClean="0"/>
              <a:t>No refrigeration </a:t>
            </a:r>
            <a:r>
              <a:rPr lang="en-US" sz="2000" dirty="0"/>
              <a:t>or modern embalming. </a:t>
            </a:r>
            <a:endParaRPr lang="en-US" sz="2000" dirty="0" smtClean="0"/>
          </a:p>
          <a:p>
            <a:r>
              <a:rPr lang="en-US" sz="2000" dirty="0" smtClean="0"/>
              <a:t>Bodies of vagrants, criminals and drunks</a:t>
            </a:r>
          </a:p>
          <a:p>
            <a:pPr lvl="0"/>
            <a:endParaRPr 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00"/>
            <a:ext cx="2628771" cy="39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2667000" cy="39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6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Content Placeholder 3" descr="http://1.bp.blogspot.com/_CXjxCzN0BqQ/TQj2PoC8SDI/AAAAAAAABe4/pIn0IAIDAXk/s1600/torsod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76200"/>
            <a:ext cx="5300663" cy="67262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0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2" descr="C:\Users\pankratz_h\Desktop\life_drawing_anatomy_study_of_bones_and_muscles_by_allild-d4lzfv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600"/>
            <a:ext cx="85725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800" dirty="0"/>
          </a:p>
        </p:txBody>
      </p:sp>
      <p:pic>
        <p:nvPicPr>
          <p:cNvPr id="1026" name="Picture 2" descr="C:\Users\pankratz_h\Desktop\IMG_1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5" y="24684"/>
            <a:ext cx="2687638" cy="35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nkratz_h\Desktop\SYM-Hand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7" y="2682081"/>
            <a:ext cx="3668713" cy="4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nkratz_h\Desktop\the_workings_of_a_human_hand_by_the_great_B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784"/>
            <a:ext cx="4319202" cy="35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nkratz_h\Desktop\burne-Hogarth-Hand-in-Dynamic-Anatom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-57329"/>
            <a:ext cx="1499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amount of shading can save a bad drawing</a:t>
            </a:r>
            <a:endParaRPr lang="en-US" sz="1600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9198" y="3141192"/>
            <a:ext cx="149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ysClr val="windowText" lastClr="000000"/>
                </a:solidFill>
              </a:rPr>
              <a:t>Drawing can still be successful with little shading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100" y="1295400"/>
            <a:ext cx="1993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how knowing what is happening under the skin can dramatically improve drawing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05398" y="3276600"/>
            <a:ext cx="149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ysClr val="windowText" lastClr="000000"/>
                </a:solidFill>
              </a:rPr>
              <a:t>Some subtle finger shape will not make the drawing great.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4572000" y="1066800"/>
            <a:ext cx="4495800" cy="5562600"/>
          </a:xfrm>
        </p:spPr>
        <p:txBody>
          <a:bodyPr/>
          <a:lstStyle/>
          <a:p>
            <a:r>
              <a:rPr lang="en-US" sz="2000" dirty="0" err="1" smtClean="0"/>
              <a:t>DaVinci</a:t>
            </a:r>
            <a:r>
              <a:rPr lang="en-US" sz="2000" dirty="0" smtClean="0"/>
              <a:t> described it this way: "living through the night hours in the company of quartered and flayed corpses fearful to behold," </a:t>
            </a:r>
          </a:p>
          <a:p>
            <a:pPr lvl="0"/>
            <a:r>
              <a:rPr lang="en-US" sz="2000" dirty="0" smtClean="0"/>
              <a:t>First made models before drawing because dissection was so messy</a:t>
            </a:r>
          </a:p>
          <a:p>
            <a:pPr lvl="0"/>
            <a:r>
              <a:rPr lang="en-US" sz="2000" dirty="0" smtClean="0"/>
              <a:t>Made a Glass model of the hart to study circulatory system.  In the 1980’s an MRI scan made it possible to confirm that he was almost completely correct.</a:t>
            </a:r>
          </a:p>
          <a:p>
            <a:pPr lvl="0"/>
            <a:r>
              <a:rPr lang="en-US" sz="2000" dirty="0" smtClean="0"/>
              <a:t>Early practitioner of what resembled the Scientific Method before it was a standard in western science</a:t>
            </a:r>
          </a:p>
          <a:p>
            <a:pPr lvl="0"/>
            <a:r>
              <a:rPr lang="en-US" sz="2000" dirty="0" smtClean="0"/>
              <a:t>Without modern printing his work had little impact in his lifetime.</a:t>
            </a:r>
            <a:endParaRPr lang="en-US" sz="20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/>
              <a:t>DaVinci’s</a:t>
            </a:r>
            <a:r>
              <a:rPr lang="en-US" altLang="en-US" sz="4000" dirty="0" smtClean="0"/>
              <a:t> Anatomy Drawings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90600"/>
            <a:ext cx="4086225" cy="581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56" y="228600"/>
            <a:ext cx="4531636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drawingsofleonardo.org/images/shoulderandnec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30657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6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pankratz_h\Desktop\foot-sml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34" y="152400"/>
            <a:ext cx="4287966" cy="64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ankratz_h\Desktop\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0" y="152400"/>
            <a:ext cx="4403479" cy="64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6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3" descr="C:\Users\pankratz_h\Desktop\Anatomy_Study___Arm_1_by_Helen_B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3338"/>
            <a:ext cx="731837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2" descr="C:\Users\pankratz_h\Desktop\cupped_hands_drawing_by_re_fuuused-d1bck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99275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2" descr="C:\Users\pankratz_h\Desktop\Life_Drawing__Hand_Study_by_daiten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514350"/>
            <a:ext cx="8505825" cy="63754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2" descr="C:\Users\pankratz_h\Desktop\Black_and_White_Eye_by_JenniferThe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33400"/>
            <a:ext cx="826611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185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Leonardo DaVinci 1452-1519</vt:lpstr>
      <vt:lpstr>DaVinci’s Anatomy Drawings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Intermountain Christian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ICS USER</dc:creator>
  <cp:lastModifiedBy>Haley Pankratz</cp:lastModifiedBy>
  <cp:revision>30</cp:revision>
  <dcterms:created xsi:type="dcterms:W3CDTF">2012-01-26T22:33:38Z</dcterms:created>
  <dcterms:modified xsi:type="dcterms:W3CDTF">2013-11-11T15:06:22Z</dcterms:modified>
</cp:coreProperties>
</file>